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82" r:id="rId2"/>
    <p:sldId id="261" r:id="rId3"/>
    <p:sldId id="259" r:id="rId4"/>
    <p:sldId id="258" r:id="rId5"/>
    <p:sldId id="257" r:id="rId6"/>
    <p:sldId id="276" r:id="rId7"/>
    <p:sldId id="277" r:id="rId8"/>
    <p:sldId id="264" r:id="rId9"/>
    <p:sldId id="269" r:id="rId10"/>
    <p:sldId id="265" r:id="rId11"/>
    <p:sldId id="266" r:id="rId12"/>
    <p:sldId id="271" r:id="rId13"/>
    <p:sldId id="274" r:id="rId14"/>
    <p:sldId id="279" r:id="rId15"/>
    <p:sldId id="267" r:id="rId16"/>
    <p:sldId id="270" r:id="rId17"/>
    <p:sldId id="275" r:id="rId18"/>
    <p:sldId id="256" r:id="rId19"/>
    <p:sldId id="263" r:id="rId20"/>
    <p:sldId id="268" r:id="rId21"/>
    <p:sldId id="272" r:id="rId22"/>
    <p:sldId id="280" r:id="rId23"/>
    <p:sldId id="285" r:id="rId24"/>
    <p:sldId id="284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9" d="100"/>
          <a:sy n="69" d="100"/>
        </p:scale>
        <p:origin x="-546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338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A126A3-AB6C-4C9A-B91E-8E9D69FD2462}" type="datetimeFigureOut">
              <a:rPr lang="ru-RU" smtClean="0"/>
              <a:pPr/>
              <a:t>17.11.2020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290C4A-6865-4ED4-AF1A-21B57B82BC2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290C4A-6865-4ED4-AF1A-21B57B82BC2B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290C4A-6865-4ED4-AF1A-21B57B82BC2B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290C4A-6865-4ED4-AF1A-21B57B82BC2B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A49C6-5AE1-4CB8-BED1-C33C04E0E464}" type="datetimeFigureOut">
              <a:rPr lang="ru-RU" smtClean="0"/>
              <a:pPr/>
              <a:t>17.11.2020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7610B-3078-4578-B510-00F6203ED98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A49C6-5AE1-4CB8-BED1-C33C04E0E464}" type="datetimeFigureOut">
              <a:rPr lang="ru-RU" smtClean="0"/>
              <a:pPr/>
              <a:t>17.11.2020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7610B-3078-4578-B510-00F6203ED98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A49C6-5AE1-4CB8-BED1-C33C04E0E464}" type="datetimeFigureOut">
              <a:rPr lang="ru-RU" smtClean="0"/>
              <a:pPr/>
              <a:t>17.11.2020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7610B-3078-4578-B510-00F6203ED98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A49C6-5AE1-4CB8-BED1-C33C04E0E464}" type="datetimeFigureOut">
              <a:rPr lang="ru-RU" smtClean="0"/>
              <a:pPr/>
              <a:t>17.11.2020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7610B-3078-4578-B510-00F6203ED98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A49C6-5AE1-4CB8-BED1-C33C04E0E464}" type="datetimeFigureOut">
              <a:rPr lang="ru-RU" smtClean="0"/>
              <a:pPr/>
              <a:t>17.11.2020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7610B-3078-4578-B510-00F6203ED98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A49C6-5AE1-4CB8-BED1-C33C04E0E464}" type="datetimeFigureOut">
              <a:rPr lang="ru-RU" smtClean="0"/>
              <a:pPr/>
              <a:t>17.11.2020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7610B-3078-4578-B510-00F6203ED98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A49C6-5AE1-4CB8-BED1-C33C04E0E464}" type="datetimeFigureOut">
              <a:rPr lang="ru-RU" smtClean="0"/>
              <a:pPr/>
              <a:t>17.11.2020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7610B-3078-4578-B510-00F6203ED98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A49C6-5AE1-4CB8-BED1-C33C04E0E464}" type="datetimeFigureOut">
              <a:rPr lang="ru-RU" smtClean="0"/>
              <a:pPr/>
              <a:t>17.11.2020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7610B-3078-4578-B510-00F6203ED98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A49C6-5AE1-4CB8-BED1-C33C04E0E464}" type="datetimeFigureOut">
              <a:rPr lang="ru-RU" smtClean="0"/>
              <a:pPr/>
              <a:t>17.11.2020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7610B-3078-4578-B510-00F6203ED98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A49C6-5AE1-4CB8-BED1-C33C04E0E464}" type="datetimeFigureOut">
              <a:rPr lang="ru-RU" smtClean="0"/>
              <a:pPr/>
              <a:t>17.11.2020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7610B-3078-4578-B510-00F6203ED98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A49C6-5AE1-4CB8-BED1-C33C04E0E464}" type="datetimeFigureOut">
              <a:rPr lang="ru-RU" smtClean="0"/>
              <a:pPr/>
              <a:t>17.11.2020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7610B-3078-4578-B510-00F6203ED98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1A49C6-5AE1-4CB8-BED1-C33C04E0E464}" type="datetimeFigureOut">
              <a:rPr lang="ru-RU" smtClean="0"/>
              <a:pPr/>
              <a:t>17.11.2020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7610B-3078-4578-B510-00F6203ED98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.xml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vk.com/photo-40849313_284336583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vk.com/photo-40849313_284336583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vk.com/photo-40849313_284416992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hyperlink" Target="http://vk.com/photo-40849313_284416984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vk.com/photo-40849313_284416987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hyperlink" Target="http://vk.com/photo-40849313_284416985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://vk.com/photo-40849313_284416989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>
            <a:alpha val="69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0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2225668"/>
          </a:xfrm>
        </p:spPr>
        <p:txBody>
          <a:bodyPr>
            <a:normAutofit/>
          </a:bodyPr>
          <a:lstStyle/>
          <a:p>
            <a:pPr eaLnBrk="1" hangingPunct="1"/>
            <a:r>
              <a:rPr lang="ru-RU" sz="2800" b="1" dirty="0" smtClean="0">
                <a:solidFill>
                  <a:srgbClr val="7030A0"/>
                </a:solidFill>
              </a:rPr>
              <a:t>Нетрадиционные  методы  обучения</a:t>
            </a:r>
            <a:br>
              <a:rPr lang="ru-RU" sz="2800" b="1" dirty="0" smtClean="0">
                <a:solidFill>
                  <a:srgbClr val="7030A0"/>
                </a:solidFill>
              </a:rPr>
            </a:br>
            <a:r>
              <a:rPr lang="ru-RU" sz="2800" b="1" dirty="0" smtClean="0">
                <a:solidFill>
                  <a:srgbClr val="7030A0"/>
                </a:solidFill>
              </a:rPr>
              <a:t>  начальной грамоте  детей, имеющих стойкие нарушения чтения и письма</a:t>
            </a:r>
          </a:p>
        </p:txBody>
      </p:sp>
      <p:sp>
        <p:nvSpPr>
          <p:cNvPr id="3075" name="Содержимое 16"/>
          <p:cNvSpPr>
            <a:spLocks noGrp="1"/>
          </p:cNvSpPr>
          <p:nvPr>
            <p:ph sz="half" idx="2"/>
          </p:nvPr>
        </p:nvSpPr>
        <p:spPr>
          <a:xfrm>
            <a:off x="4286250" y="4714884"/>
            <a:ext cx="4471988" cy="1785929"/>
          </a:xfrm>
        </p:spPr>
        <p:txBody>
          <a:bodyPr/>
          <a:lstStyle/>
          <a:p>
            <a:pPr algn="r" eaLnBrk="1" hangingPunct="1">
              <a:buFontTx/>
              <a:buNone/>
            </a:pPr>
            <a:endParaRPr lang="ru-RU" sz="1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 eaLnBrk="1" hangingPunct="1">
              <a:buFontTx/>
              <a:buNone/>
            </a:pPr>
            <a:r>
              <a:rPr lang="ru-RU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учитель-логопед  ГКОУ РО  </a:t>
            </a:r>
            <a:r>
              <a:rPr lang="ru-RU" sz="1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Гуковской</a:t>
            </a:r>
            <a:r>
              <a:rPr lang="ru-RU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специальной школы-интерната№12</a:t>
            </a:r>
          </a:p>
          <a:p>
            <a:pPr algn="r" eaLnBrk="1" hangingPunct="1">
              <a:buFontTx/>
              <a:buNone/>
            </a:pP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Надежда Яковлевна Петренко</a:t>
            </a:r>
          </a:p>
        </p:txBody>
      </p:sp>
      <p:pic>
        <p:nvPicPr>
          <p:cNvPr id="3076" name="Содержимое 15" descr="4abitur.gif"/>
          <p:cNvPicPr>
            <a:picLocks noGrp="1" noChangeAspect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428626" y="2643182"/>
            <a:ext cx="3714756" cy="3714756"/>
          </a:xfrm>
          <a:ln>
            <a:solidFill>
              <a:srgbClr val="7030A0"/>
            </a:solidFill>
            <a:prstDash val="sysDash"/>
          </a:ln>
        </p:spPr>
      </p:pic>
      <p:pic>
        <p:nvPicPr>
          <p:cNvPr id="3077" name="Picture 12" descr="book10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572375" y="285750"/>
            <a:ext cx="133826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  <p:bldP spid="3074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>
            <a:alpha val="69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43890" cy="939784"/>
          </a:xfrm>
        </p:spPr>
        <p:txBody>
          <a:bodyPr>
            <a:normAutofit fontScale="90000"/>
          </a:bodyPr>
          <a:lstStyle/>
          <a:p>
            <a:r>
              <a:rPr lang="ru-RU" sz="2400" b="1" dirty="0" smtClean="0">
                <a:solidFill>
                  <a:srgbClr val="7030A0"/>
                </a:solidFill>
              </a:rPr>
              <a:t>Проблемы  детей,  не  научившихся  читать  за  период  обучения  грамоте  в начальной школе:</a:t>
            </a: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21497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/>
              <a:t>- не  умеют  читать  слоги,  а  если  читают ,  то  побуквенно;</a:t>
            </a:r>
          </a:p>
          <a:p>
            <a:pPr>
              <a:buNone/>
            </a:pPr>
            <a:r>
              <a:rPr lang="ru-RU" sz="2400" dirty="0" smtClean="0"/>
              <a:t>-не  умеют  записать  слог, слово,  предложение  ( забывают  образ  букв),  </a:t>
            </a:r>
            <a:r>
              <a:rPr lang="ru-RU" sz="2400" b="1" dirty="0" smtClean="0"/>
              <a:t> потому  что</a:t>
            </a:r>
          </a:p>
          <a:p>
            <a:pPr>
              <a:buNone/>
            </a:pPr>
            <a:r>
              <a:rPr lang="ru-RU" sz="2400" dirty="0"/>
              <a:t> </a:t>
            </a:r>
            <a:endParaRPr lang="ru-RU" sz="2400" dirty="0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571472" y="2285992"/>
            <a:ext cx="778674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 -затрудняются  самостоятельно  формировать  речевой  уклад  и  соотносить  его  со  звуком;</a:t>
            </a:r>
          </a:p>
          <a:p>
            <a:r>
              <a:rPr lang="ru-RU" sz="2400" dirty="0" smtClean="0"/>
              <a:t> - не  умеют  создать  звуку  графическое  изображение (букву),  забывают  её  образ;</a:t>
            </a:r>
          </a:p>
          <a:p>
            <a:r>
              <a:rPr lang="ru-RU" sz="2400" dirty="0" smtClean="0"/>
              <a:t>-  не  умеют  сливать  звуки  в  слоги  слияния  (МА  читают  как  М+А=МА).</a:t>
            </a:r>
          </a:p>
          <a:p>
            <a:pPr>
              <a:buNone/>
            </a:pPr>
            <a:r>
              <a:rPr lang="ru-RU" sz="2400" dirty="0" smtClean="0"/>
              <a:t>              Обучение  грамоте  этих детей  в средних и старших классах осуществляется  учителями  по  индивидуальным  программам,  но  оно  уже малопродуктивно  из-за недостатка времени на  уроке.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>
            <a:alpha val="66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7030A0"/>
                </a:solidFill>
              </a:rPr>
              <a:t>Наиболее  известны 4 метода  обучения  чтению:</a:t>
            </a:r>
            <a:endParaRPr lang="ru-RU" sz="2400" b="1" dirty="0">
              <a:solidFill>
                <a:srgbClr val="7030A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142984"/>
            <a:ext cx="8229600" cy="4954591"/>
          </a:xfrm>
        </p:spPr>
        <p:txBody>
          <a:bodyPr>
            <a:normAutofit lnSpcReduction="10000"/>
          </a:bodyPr>
          <a:lstStyle/>
          <a:p>
            <a:r>
              <a:rPr lang="ru-RU" sz="2800" dirty="0"/>
              <a:t>- </a:t>
            </a:r>
            <a:r>
              <a:rPr lang="ru-RU" sz="2400" b="1" dirty="0" err="1"/>
              <a:t>буквослагательный</a:t>
            </a:r>
            <a:r>
              <a:rPr lang="ru-RU" sz="2400" b="1" dirty="0"/>
              <a:t>  </a:t>
            </a:r>
            <a:r>
              <a:rPr lang="ru-RU" sz="2400" dirty="0"/>
              <a:t>( ребёнок  ещё  до  школы  заучивает  буквы,   а  затем  складывает  их  в  слоги  и  слова</a:t>
            </a:r>
            <a:r>
              <a:rPr lang="ru-RU" sz="2400" dirty="0" smtClean="0"/>
              <a:t>);</a:t>
            </a:r>
            <a:endParaRPr lang="ru-RU" sz="2400" dirty="0"/>
          </a:p>
          <a:p>
            <a:r>
              <a:rPr lang="ru-RU" sz="2400" dirty="0"/>
              <a:t>- </a:t>
            </a:r>
            <a:r>
              <a:rPr lang="ru-RU" sz="2400" b="1" dirty="0"/>
              <a:t>метод  целых  слов  </a:t>
            </a:r>
            <a:r>
              <a:rPr lang="ru-RU" sz="2400" dirty="0"/>
              <a:t>( с  помощью  цветовой  гаммы  запоминается   образ  </a:t>
            </a:r>
            <a:r>
              <a:rPr lang="ru-RU" sz="2400" dirty="0" smtClean="0"/>
              <a:t>целого </a:t>
            </a:r>
            <a:r>
              <a:rPr lang="ru-RU" sz="2400" dirty="0"/>
              <a:t>слова   «глобальное  чтение</a:t>
            </a:r>
            <a:r>
              <a:rPr lang="ru-RU" sz="2400" dirty="0" smtClean="0"/>
              <a:t>»)</a:t>
            </a:r>
            <a:r>
              <a:rPr lang="ru-RU" sz="2400" dirty="0"/>
              <a:t> </a:t>
            </a:r>
            <a:r>
              <a:rPr lang="ru-RU" sz="2400" dirty="0" smtClean="0"/>
              <a:t>;</a:t>
            </a:r>
            <a:endParaRPr lang="ru-RU" sz="2400" dirty="0"/>
          </a:p>
          <a:p>
            <a:r>
              <a:rPr lang="ru-RU" sz="2400" dirty="0"/>
              <a:t> </a:t>
            </a:r>
            <a:r>
              <a:rPr lang="ru-RU" sz="2400" b="1" dirty="0"/>
              <a:t>- </a:t>
            </a:r>
            <a:r>
              <a:rPr lang="ru-RU" sz="2400" b="1" dirty="0" err="1"/>
              <a:t>аналитико</a:t>
            </a:r>
            <a:r>
              <a:rPr lang="ru-RU" sz="2400" b="1" dirty="0"/>
              <a:t> – </a:t>
            </a:r>
            <a:r>
              <a:rPr lang="ru-RU" sz="2400" b="1" dirty="0" smtClean="0"/>
              <a:t>синтетический  метод </a:t>
            </a:r>
            <a:r>
              <a:rPr lang="ru-RU" sz="2400" dirty="0" smtClean="0"/>
              <a:t>Ушинского</a:t>
            </a:r>
          </a:p>
          <a:p>
            <a:r>
              <a:rPr lang="ru-RU" sz="2400" dirty="0" smtClean="0"/>
              <a:t>(для  данной  группы  детей  он  слишком  труден);</a:t>
            </a:r>
          </a:p>
          <a:p>
            <a:r>
              <a:rPr lang="ru-RU" sz="2400" dirty="0"/>
              <a:t> </a:t>
            </a:r>
            <a:r>
              <a:rPr lang="ru-RU" sz="2400" b="1" dirty="0" smtClean="0"/>
              <a:t>- </a:t>
            </a:r>
            <a:r>
              <a:rPr lang="ru-RU" sz="2400" b="1" dirty="0" err="1" smtClean="0"/>
              <a:t>складовый</a:t>
            </a:r>
            <a:r>
              <a:rPr lang="ru-RU" sz="2400" b="1" dirty="0" smtClean="0"/>
              <a:t>  метод. </a:t>
            </a:r>
          </a:p>
          <a:p>
            <a:r>
              <a:rPr lang="ru-RU" sz="2400" b="1" dirty="0" smtClean="0"/>
              <a:t> </a:t>
            </a:r>
            <a:r>
              <a:rPr lang="ru-RU" sz="2400" dirty="0" smtClean="0"/>
              <a:t>Методом обучения по складам пользовались в 19 веке Н.А.Зайцев(создатель «Кубиков Зайцева» и  его последователь  </a:t>
            </a:r>
            <a:r>
              <a:rPr lang="ru-RU" sz="2400" dirty="0" err="1" smtClean="0"/>
              <a:t>Л.Штернберг</a:t>
            </a:r>
            <a:r>
              <a:rPr lang="ru-RU" sz="2400" dirty="0" smtClean="0"/>
              <a:t> в своей обучающей игре «Ребус-метод».</a:t>
            </a:r>
          </a:p>
          <a:p>
            <a:endParaRPr lang="ru-R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>
            <a:alpha val="8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b="1" dirty="0" err="1" smtClean="0">
                <a:solidFill>
                  <a:srgbClr val="7030A0"/>
                </a:solidFill>
              </a:rPr>
              <a:t>Складовый</a:t>
            </a:r>
            <a:r>
              <a:rPr lang="ru-RU" sz="2000" b="1" dirty="0" smtClean="0">
                <a:solidFill>
                  <a:srgbClr val="7030A0"/>
                </a:solidFill>
              </a:rPr>
              <a:t>  метод</a:t>
            </a:r>
            <a:endParaRPr lang="ru-RU" sz="2000" b="1" dirty="0">
              <a:solidFill>
                <a:srgbClr val="7030A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5286411"/>
          </a:xfrm>
        </p:spPr>
        <p:txBody>
          <a:bodyPr>
            <a:noAutofit/>
          </a:bodyPr>
          <a:lstStyle/>
          <a:p>
            <a:r>
              <a:rPr lang="ru-RU" sz="1600" dirty="0" smtClean="0"/>
              <a:t>-базируется </a:t>
            </a:r>
            <a:r>
              <a:rPr lang="ru-RU" sz="1600" dirty="0"/>
              <a:t>на идее, что мельчайшим элементом чтения является не отдельная буква и не ритмический слог, а короткий звуковой склад (в педагогической литературе звуковой склад чаще называют "слог-слияние" или "открытый слог"). </a:t>
            </a:r>
            <a:r>
              <a:rPr lang="ru-RU" sz="1600" dirty="0" smtClean="0"/>
              <a:t> В</a:t>
            </a:r>
            <a:r>
              <a:rPr lang="ru-RU" sz="1600" dirty="0"/>
              <a:t> </a:t>
            </a:r>
            <a:r>
              <a:rPr lang="ru-RU" sz="1600" dirty="0" smtClean="0"/>
              <a:t> </a:t>
            </a:r>
            <a:r>
              <a:rPr lang="ru-RU" sz="1600" dirty="0" err="1" smtClean="0"/>
              <a:t>складовом</a:t>
            </a:r>
            <a:r>
              <a:rPr lang="ru-RU" sz="1600" dirty="0" smtClean="0"/>
              <a:t> </a:t>
            </a:r>
            <a:r>
              <a:rPr lang="ru-RU" sz="1600" dirty="0"/>
              <a:t>методе ребенок должен заучивать не только отдельно "Б" и отдельно "А", но также сразу и слитный звуковой склад "БА" — проблема слияния отпадает сама собой, а вместе с этим отпадает и долгий подготовительный этап, присущий аналитико-синтетическому методу.)</a:t>
            </a:r>
          </a:p>
          <a:p>
            <a:pPr lvl="0"/>
            <a:r>
              <a:rPr lang="ru-RU" sz="1600" dirty="0"/>
              <a:t>  </a:t>
            </a:r>
            <a:r>
              <a:rPr lang="ru-RU" sz="1600" b="1" i="1" dirty="0"/>
              <a:t>Склад – основная  единица  </a:t>
            </a:r>
            <a:r>
              <a:rPr lang="ru-RU" sz="1600" b="1" i="1" dirty="0" smtClean="0"/>
              <a:t>чтения</a:t>
            </a:r>
            <a:endParaRPr lang="ru-RU" sz="1600" dirty="0"/>
          </a:p>
          <a:p>
            <a:pPr lvl="0"/>
            <a:r>
              <a:rPr lang="ru-RU" sz="1600" b="1" dirty="0"/>
              <a:t>По  складам  </a:t>
            </a:r>
            <a:r>
              <a:rPr lang="ru-RU" sz="1600" dirty="0"/>
              <a:t>младенец  начинает  говорить,  а  не   слогом</a:t>
            </a:r>
          </a:p>
          <a:p>
            <a:pPr lvl="0"/>
            <a:r>
              <a:rPr lang="ru-RU" sz="1600" dirty="0"/>
              <a:t> или  целым  словом.  По  складам  легче  и  естественнее(  по  законам  природы)  научить  его  читать.</a:t>
            </a:r>
          </a:p>
          <a:p>
            <a:pPr lvl="0"/>
            <a:r>
              <a:rPr lang="ru-RU" sz="1600" dirty="0"/>
              <a:t>СКЛАД – это   </a:t>
            </a:r>
            <a:r>
              <a:rPr lang="ru-RU" sz="1600" b="1" dirty="0"/>
              <a:t>одно  мускульное  усилие  при</a:t>
            </a:r>
            <a:endParaRPr lang="ru-RU" sz="1600" dirty="0"/>
          </a:p>
          <a:p>
            <a:pPr lvl="0"/>
            <a:r>
              <a:rPr lang="ru-RU" sz="1600" dirty="0"/>
              <a:t> -слиянии  согласного  с  </a:t>
            </a:r>
            <a:r>
              <a:rPr lang="ru-RU" sz="1600" dirty="0" smtClean="0"/>
              <a:t>гласным ( </a:t>
            </a:r>
            <a:r>
              <a:rPr lang="ru-RU" sz="1600" dirty="0" err="1" smtClean="0"/>
              <a:t>ма</a:t>
            </a:r>
            <a:r>
              <a:rPr lang="ru-RU" sz="1600" dirty="0"/>
              <a:t>).</a:t>
            </a:r>
          </a:p>
          <a:p>
            <a:pPr lvl="0"/>
            <a:r>
              <a:rPr lang="ru-RU" sz="1600" dirty="0"/>
              <a:t> - произнесении  отдельного  гласного,</a:t>
            </a:r>
          </a:p>
          <a:p>
            <a:pPr lvl="0"/>
            <a:r>
              <a:rPr lang="ru-RU" sz="1600" dirty="0"/>
              <a:t> - отдельного   согласного,</a:t>
            </a:r>
          </a:p>
          <a:p>
            <a:pPr lvl="0"/>
            <a:r>
              <a:rPr lang="ru-RU" sz="1600" dirty="0"/>
              <a:t> -  мягкого согласного  (  согласной  с    Ъ,  Ь.)</a:t>
            </a:r>
          </a:p>
          <a:p>
            <a:pPr lvl="0"/>
            <a:r>
              <a:rPr lang="ru-RU" sz="1600" dirty="0"/>
              <a:t>Например:  (по  слогам)  стол,    сто – </a:t>
            </a:r>
            <a:r>
              <a:rPr lang="ru-RU" sz="1600" dirty="0" err="1"/>
              <a:t>лы</a:t>
            </a:r>
            <a:r>
              <a:rPr lang="ru-RU" sz="1600" dirty="0"/>
              <a:t>,</a:t>
            </a:r>
          </a:p>
          <a:p>
            <a:pPr lvl="0"/>
            <a:r>
              <a:rPr lang="ru-RU" sz="1600" dirty="0"/>
              <a:t>                        (по  складам)    с – то – л,    с- то – </a:t>
            </a:r>
            <a:r>
              <a:rPr lang="ru-RU" sz="1600" dirty="0" err="1"/>
              <a:t>лы</a:t>
            </a:r>
            <a:r>
              <a:rPr lang="ru-RU" sz="1600" dirty="0"/>
              <a:t> ,    </a:t>
            </a:r>
            <a:r>
              <a:rPr lang="ru-RU" sz="1600" dirty="0" err="1"/>
              <a:t>пе</a:t>
            </a:r>
            <a:r>
              <a:rPr lang="ru-RU" sz="1600" dirty="0"/>
              <a:t> – </a:t>
            </a:r>
            <a:r>
              <a:rPr lang="ru-RU" sz="1600" dirty="0" err="1"/>
              <a:t>ка</a:t>
            </a:r>
            <a:r>
              <a:rPr lang="ru-RU" sz="1600" dirty="0"/>
              <a:t> - </a:t>
            </a:r>
            <a:r>
              <a:rPr lang="ru-RU" sz="1600" dirty="0" err="1"/>
              <a:t>рь</a:t>
            </a:r>
            <a:r>
              <a:rPr lang="ru-RU" sz="1600" dirty="0"/>
              <a:t>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>
            <a:alpha val="61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>
                <a:solidFill>
                  <a:srgbClr val="7030A0"/>
                </a:solidFill>
              </a:rPr>
              <a:t>«Ребус – метод»  Л. </a:t>
            </a:r>
            <a:r>
              <a:rPr lang="ru-RU" sz="2800" dirty="0" err="1">
                <a:solidFill>
                  <a:srgbClr val="7030A0"/>
                </a:solidFill>
              </a:rPr>
              <a:t>Штернберга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>
                <a:solidFill>
                  <a:srgbClr val="FF0000"/>
                </a:solidFill>
              </a:rPr>
              <a:t>                                                            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lvl="0"/>
            <a:r>
              <a:rPr lang="ru-RU" dirty="0"/>
              <a:t>Основан  на  понимании  того  факта,  что  во  </a:t>
            </a:r>
            <a:r>
              <a:rPr lang="ru-RU" dirty="0" smtClean="0"/>
              <a:t>взаимосвязи  «</a:t>
            </a:r>
            <a:r>
              <a:rPr lang="ru-RU" dirty="0"/>
              <a:t>движение – звук – буква» -   движение  артикуляционных  органов  ПЕРВИЧНО,  звук   ВТОРИЧЕН,  а  буква  занимает  лишь  третье  место.</a:t>
            </a:r>
          </a:p>
          <a:p>
            <a:pPr lvl="0"/>
            <a:r>
              <a:rPr lang="ru-RU" dirty="0"/>
              <a:t> Целью  учебного  процесса  должно  стать  не  заучивание  графических  знаков,  а  </a:t>
            </a:r>
          </a:p>
          <a:p>
            <a:pPr lvl="0">
              <a:buNone/>
            </a:pPr>
            <a:r>
              <a:rPr lang="ru-RU" dirty="0" smtClean="0"/>
              <a:t>                    </a:t>
            </a:r>
            <a:r>
              <a:rPr lang="ru-RU" dirty="0"/>
              <a:t>-развитие  мышечного  и  психического  </a:t>
            </a:r>
            <a:r>
              <a:rPr lang="ru-RU" dirty="0" smtClean="0"/>
              <a:t>                  аппарата  ребёнка,</a:t>
            </a:r>
            <a:endParaRPr lang="ru-RU" dirty="0"/>
          </a:p>
          <a:p>
            <a:pPr lvl="0">
              <a:buNone/>
            </a:pPr>
            <a:r>
              <a:rPr lang="ru-RU" dirty="0" smtClean="0"/>
              <a:t>                   - </a:t>
            </a:r>
            <a:r>
              <a:rPr lang="ru-RU" dirty="0"/>
              <a:t>соотнесение  </a:t>
            </a:r>
            <a:r>
              <a:rPr lang="ru-RU" dirty="0" err="1"/>
              <a:t>артикулемы</a:t>
            </a:r>
            <a:r>
              <a:rPr lang="ru-RU" dirty="0"/>
              <a:t>  со  звуком  и  их  слияние,</a:t>
            </a:r>
          </a:p>
          <a:p>
            <a:pPr lvl="0">
              <a:buNone/>
            </a:pPr>
            <a:r>
              <a:rPr lang="ru-RU" dirty="0" smtClean="0"/>
              <a:t>т.  е.  </a:t>
            </a:r>
            <a:r>
              <a:rPr lang="ru-RU" dirty="0"/>
              <a:t>АРТИКУЛЯТОРНЫЙ  И  РИТМИЧЕСКИЙ  ТРЕНИНГ. </a:t>
            </a:r>
          </a:p>
          <a:p>
            <a:pPr>
              <a:buNone/>
            </a:pPr>
            <a:r>
              <a:rPr lang="ru-RU" dirty="0"/>
              <a:t>                </a:t>
            </a:r>
            <a:r>
              <a:rPr lang="ru-RU" dirty="0" smtClean="0"/>
              <a:t>  </a:t>
            </a:r>
            <a:r>
              <a:rPr lang="ru-RU" dirty="0"/>
              <a:t>За  основу  взят  приём  пиктографии</a:t>
            </a:r>
            <a:br>
              <a:rPr lang="ru-RU" dirty="0"/>
            </a:br>
            <a:r>
              <a:rPr lang="ru-RU" dirty="0"/>
              <a:t>             </a:t>
            </a:r>
            <a:r>
              <a:rPr lang="ru-RU" dirty="0" smtClean="0"/>
              <a:t>           наших  </a:t>
            </a:r>
            <a:r>
              <a:rPr lang="ru-RU" dirty="0"/>
              <a:t>далёких  предков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>
            <a:alpha val="49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rgbClr val="7030A0"/>
                </a:solidFill>
              </a:rPr>
              <a:t>Порядок  обучения  чтению:</a:t>
            </a:r>
            <a:endParaRPr lang="ru-RU" sz="2400" dirty="0">
              <a:solidFill>
                <a:srgbClr val="7030A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126055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2000" dirty="0" smtClean="0"/>
              <a:t> *составление  и  чтение  </a:t>
            </a:r>
          </a:p>
          <a:p>
            <a:pPr>
              <a:buNone/>
            </a:pPr>
            <a:r>
              <a:rPr lang="ru-RU" sz="2000" dirty="0" smtClean="0"/>
              <a:t>                 двухсложных  слов  с  открытым  слогом,</a:t>
            </a:r>
          </a:p>
          <a:p>
            <a:pPr>
              <a:buNone/>
            </a:pPr>
            <a:r>
              <a:rPr lang="ru-RU" sz="2000" dirty="0" smtClean="0"/>
              <a:t>                  односложных  с  закрытым  слогом,</a:t>
            </a:r>
          </a:p>
          <a:p>
            <a:pPr>
              <a:buNone/>
            </a:pPr>
            <a:r>
              <a:rPr lang="ru-RU" sz="2000" dirty="0" smtClean="0"/>
              <a:t>                 трёхсложных  и  четырёхсложных,  </a:t>
            </a:r>
            <a:r>
              <a:rPr lang="ru-RU" sz="2000" dirty="0" smtClean="0">
                <a:solidFill>
                  <a:srgbClr val="FF0000"/>
                </a:solidFill>
              </a:rPr>
              <a:t>(кадры 8-17)</a:t>
            </a:r>
          </a:p>
          <a:p>
            <a:pPr>
              <a:buNone/>
            </a:pPr>
            <a:r>
              <a:rPr lang="ru-RU" sz="2000" dirty="0" smtClean="0"/>
              <a:t>Далее  возможны  разные  другие варианты  ребусов.</a:t>
            </a:r>
          </a:p>
          <a:p>
            <a:pPr>
              <a:buNone/>
            </a:pPr>
            <a:r>
              <a:rPr lang="ru-RU" sz="2000" dirty="0" smtClean="0"/>
              <a:t>                                </a:t>
            </a:r>
            <a:endParaRPr lang="ru-RU" sz="2000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ru-RU" sz="2000" dirty="0" smtClean="0"/>
              <a:t>*  Параллельно  с  обучением  </a:t>
            </a:r>
            <a:r>
              <a:rPr lang="ru-RU" sz="2000" dirty="0" err="1" smtClean="0"/>
              <a:t>слого</a:t>
            </a:r>
            <a:r>
              <a:rPr lang="ru-RU" sz="2000" dirty="0" smtClean="0"/>
              <a:t>  – пиктографическому     чтению </a:t>
            </a:r>
          </a:p>
          <a:p>
            <a:pPr>
              <a:buNone/>
            </a:pPr>
            <a:r>
              <a:rPr lang="ru-RU" sz="2000" dirty="0" smtClean="0"/>
              <a:t>       проходит  обучение  чтению  </a:t>
            </a:r>
            <a:r>
              <a:rPr lang="ru-RU" sz="2000" dirty="0" err="1" smtClean="0"/>
              <a:t>звуко</a:t>
            </a:r>
            <a:r>
              <a:rPr lang="ru-RU" sz="2000" dirty="0" smtClean="0"/>
              <a:t> – артикуляционных  таблиц (</a:t>
            </a:r>
            <a:r>
              <a:rPr lang="ru-RU" sz="2000" dirty="0" smtClean="0">
                <a:solidFill>
                  <a:srgbClr val="FF0000"/>
                </a:solidFill>
              </a:rPr>
              <a:t>кадры 18,19)</a:t>
            </a:r>
            <a:r>
              <a:rPr lang="ru-RU" sz="2000" dirty="0" smtClean="0"/>
              <a:t>  Они  сгруппированы по артикуляторным  признакам  и  отличаются  по  цвету.</a:t>
            </a:r>
          </a:p>
          <a:p>
            <a:pPr>
              <a:buNone/>
            </a:pPr>
            <a:r>
              <a:rPr lang="ru-RU" sz="2000" dirty="0" smtClean="0"/>
              <a:t>*Таблица  читается  в  строчку  слева  направо , в  столбик  сверху  вниз,</a:t>
            </a:r>
          </a:p>
          <a:p>
            <a:pPr>
              <a:buNone/>
            </a:pPr>
            <a:r>
              <a:rPr lang="ru-RU" sz="2000" dirty="0" smtClean="0"/>
              <a:t>лесенкой.</a:t>
            </a:r>
          </a:p>
          <a:p>
            <a:pPr>
              <a:buNone/>
            </a:pPr>
            <a:r>
              <a:rPr lang="ru-RU" sz="2000" dirty="0" smtClean="0"/>
              <a:t>Основная  задача  работы  с  таблицей – артикуляторный  и  ритмический  тренинг.  Заучивание  букв  идёт  побочно.</a:t>
            </a:r>
          </a:p>
          <a:p>
            <a:pPr>
              <a:buNone/>
            </a:pPr>
            <a:r>
              <a:rPr lang="ru-RU" sz="2000" dirty="0" smtClean="0"/>
              <a:t>Возможно  при  чтении  таблиц  включение  элементов  ритмики.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>
            <a:alpha val="71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1156"/>
          </a:xfrm>
        </p:spPr>
        <p:txBody>
          <a:bodyPr>
            <a:normAutofit fontScale="90000"/>
          </a:bodyPr>
          <a:lstStyle/>
          <a:p>
            <a:r>
              <a:rPr lang="ru-RU" sz="2800" dirty="0" smtClean="0"/>
              <a:t>Задачи: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57232"/>
            <a:ext cx="8229600" cy="5268931"/>
          </a:xfrm>
        </p:spPr>
        <p:txBody>
          <a:bodyPr>
            <a:normAutofit lnSpcReduction="10000"/>
          </a:bodyPr>
          <a:lstStyle/>
          <a:p>
            <a:r>
              <a:rPr lang="ru-RU" sz="2400" dirty="0" smtClean="0">
                <a:solidFill>
                  <a:srgbClr val="FF0000"/>
                </a:solidFill>
              </a:rPr>
              <a:t>На 1 этапе </a:t>
            </a:r>
            <a:r>
              <a:rPr lang="ru-RU" sz="2400" dirty="0" smtClean="0"/>
              <a:t>– выучить  с  детьми  образ  букв,  соотнести    с  их  звучанием.</a:t>
            </a:r>
          </a:p>
          <a:p>
            <a:r>
              <a:rPr lang="ru-RU" sz="2400" dirty="0" smtClean="0">
                <a:solidFill>
                  <a:srgbClr val="FF0000"/>
                </a:solidFill>
              </a:rPr>
              <a:t>На  2 этапе </a:t>
            </a:r>
            <a:r>
              <a:rPr lang="ru-RU" sz="2400" dirty="0" smtClean="0"/>
              <a:t>–  в  игровой  форме  научить  выделять  из  целого  слова  на  слух  и  с  опорой  на картинку  его  первый  звуковой склад: маска –МА,  пальма – ПА, аист – А.</a:t>
            </a:r>
          </a:p>
          <a:p>
            <a:r>
              <a:rPr lang="ru-RU" sz="2400" dirty="0" smtClean="0"/>
              <a:t>Задача  </a:t>
            </a:r>
            <a:r>
              <a:rPr lang="ru-RU" sz="2400" dirty="0" smtClean="0">
                <a:solidFill>
                  <a:srgbClr val="FF0000"/>
                </a:solidFill>
              </a:rPr>
              <a:t>3 этапа </a:t>
            </a:r>
            <a:r>
              <a:rPr lang="ru-RU" sz="2400" dirty="0" smtClean="0"/>
              <a:t>-  из  нескольких  целых  слов,  громко, ритмично  произнесённых вслух  один  за  другим.  Выделить  их  первые  склады  и  понять  новое  получившееся  слово.</a:t>
            </a:r>
          </a:p>
          <a:p>
            <a:pPr>
              <a:buNone/>
            </a:pPr>
            <a:r>
              <a:rPr lang="ru-RU" sz="2400" u="sng" dirty="0" smtClean="0"/>
              <a:t>Условия:</a:t>
            </a:r>
            <a:r>
              <a:rPr lang="ru-RU" sz="2400" dirty="0" smtClean="0"/>
              <a:t>  а) каждое  слово  должно  начинаться  с  ударного  слога;</a:t>
            </a:r>
          </a:p>
          <a:p>
            <a:pPr>
              <a:buNone/>
            </a:pPr>
            <a:r>
              <a:rPr lang="ru-RU" sz="2400" dirty="0" smtClean="0"/>
              <a:t>                    б) начинать  «читать « слева  направо.</a:t>
            </a:r>
          </a:p>
          <a:p>
            <a:pPr>
              <a:buNone/>
            </a:pPr>
            <a:r>
              <a:rPr lang="ru-RU" sz="2400" dirty="0" smtClean="0"/>
              <a:t>                                     </a:t>
            </a:r>
            <a:endParaRPr lang="ru-RU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>
            <a:alpha val="7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3"/>
          <a:srcRect b="55940"/>
          <a:stretch>
            <a:fillRect/>
          </a:stretch>
        </p:blipFill>
        <p:spPr bwMode="auto">
          <a:xfrm>
            <a:off x="357158" y="214290"/>
            <a:ext cx="8358246" cy="6357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>
            <a:alpha val="6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/>
          <a:srcRect t="44924" b="4968"/>
          <a:stretch>
            <a:fillRect/>
          </a:stretch>
        </p:blipFill>
        <p:spPr bwMode="auto">
          <a:xfrm>
            <a:off x="428596" y="0"/>
            <a:ext cx="8286807" cy="6643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>
            <a:alpha val="68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/>
          <p:nvPr/>
        </p:nvPicPr>
        <p:blipFill>
          <a:blip r:embed="rId2"/>
          <a:srcRect b="53939"/>
          <a:stretch>
            <a:fillRect/>
          </a:stretch>
        </p:blipFill>
        <p:spPr bwMode="auto">
          <a:xfrm>
            <a:off x="357158" y="469900"/>
            <a:ext cx="8286808" cy="55308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>
            <a:alpha val="72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Составь слова из первых складов самостоятельно</a:t>
            </a:r>
            <a:endParaRPr lang="ru-RU" sz="2800" dirty="0"/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/>
          <a:srcRect l="2623" t="7186" b="85446"/>
          <a:stretch>
            <a:fillRect/>
          </a:stretch>
        </p:blipFill>
        <p:spPr bwMode="auto">
          <a:xfrm>
            <a:off x="285720" y="1428736"/>
            <a:ext cx="8143932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/>
          <p:cNvPicPr/>
          <p:nvPr/>
        </p:nvPicPr>
        <p:blipFill>
          <a:blip r:embed="rId2"/>
          <a:srcRect l="-1307" t="19296" b="72780"/>
          <a:stretch>
            <a:fillRect/>
          </a:stretch>
        </p:blipFill>
        <p:spPr bwMode="auto">
          <a:xfrm>
            <a:off x="357158" y="4071942"/>
            <a:ext cx="8001056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>
            <a:alpha val="81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Содержимое 5" descr="http://cs402324.userapi.com/v402324488/9ed/bmDS9RWuduY.jpg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/>
          <a:srcRect l="46018" t="9025" r="27365" b="7834"/>
          <a:stretch>
            <a:fillRect/>
          </a:stretch>
        </p:blipFill>
        <p:spPr bwMode="auto">
          <a:xfrm>
            <a:off x="428597" y="290945"/>
            <a:ext cx="3643338" cy="5826563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8" name="Рисунок 7" descr="http://cs402324.userapi.com/v402324488/9ed/bmDS9RWuduY.jpg">
            <a:hlinkClick r:id="rId2"/>
          </p:cNvPr>
          <p:cNvPicPr/>
          <p:nvPr/>
        </p:nvPicPr>
        <p:blipFill>
          <a:blip r:embed="rId3"/>
          <a:srcRect l="26640" t="9565" r="54083" b="7391"/>
          <a:stretch>
            <a:fillRect/>
          </a:stretch>
        </p:blipFill>
        <p:spPr bwMode="auto">
          <a:xfrm>
            <a:off x="4786314" y="285729"/>
            <a:ext cx="4000528" cy="5872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>
            <a:alpha val="83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357166"/>
            <a:ext cx="7786742" cy="5929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>
            <a:alpha val="6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85794"/>
            <a:ext cx="8229600" cy="631844"/>
          </a:xfrm>
        </p:spPr>
        <p:txBody>
          <a:bodyPr>
            <a:normAutofit/>
          </a:bodyPr>
          <a:lstStyle/>
          <a:p>
            <a:r>
              <a:rPr lang="ru-RU" sz="2400" dirty="0" smtClean="0"/>
              <a:t>Составь  слова из первых складов</a:t>
            </a:r>
            <a:endParaRPr lang="ru-RU" sz="2400" dirty="0"/>
          </a:p>
        </p:txBody>
      </p:sp>
      <p:pic>
        <p:nvPicPr>
          <p:cNvPr id="4" name="Содержимое 3" descr="http://cs402324.userapi.com/v402324488/9ed/bmDS9RWuduY.jpg">
            <a:hlinkClick r:id="rId3"/>
          </p:cNvPr>
          <p:cNvPicPr>
            <a:picLocks noGrp="1"/>
          </p:cNvPicPr>
          <p:nvPr>
            <p:ph idx="1"/>
          </p:nvPr>
        </p:nvPicPr>
        <p:blipFill>
          <a:blip r:embed="rId4"/>
          <a:srcRect l="2319" t="8847" r="72075"/>
          <a:stretch>
            <a:fillRect/>
          </a:stretch>
        </p:blipFill>
        <p:spPr bwMode="auto">
          <a:xfrm>
            <a:off x="2143108" y="1285860"/>
            <a:ext cx="5072098" cy="5572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>
            <a:alpha val="83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http://cs307709.userapi.com/v307709488/b2b/nFT8SVP6984.jpg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928662" y="357166"/>
            <a:ext cx="3357586" cy="6500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://cs307709.userapi.com/v307709488/b0f/2J0JQCwZjTI.jpg">
            <a:hlinkClick r:id="rId4"/>
          </p:cNvPr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14876" y="357166"/>
            <a:ext cx="3786214" cy="6500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>
            <a:alpha val="7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http://cs307709.userapi.com/v307709488/b1d/BI17SlOHaVs.jpg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28596" y="357166"/>
            <a:ext cx="3214711" cy="6215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://cs307709.userapi.com/v307709488/b16/NYzlwi2gQKE.jpg">
            <a:hlinkClick r:id="rId4"/>
          </p:cNvPr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929190" y="285728"/>
            <a:ext cx="3857652" cy="6357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>
            <a:alpha val="7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http://cs307709.userapi.com/v307709488/b24/R87mvAUgSiQ.jpg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357158" y="285728"/>
            <a:ext cx="8358246" cy="6572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>
            <a:alpha val="8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15328" cy="654032"/>
          </a:xfrm>
        </p:spPr>
        <p:txBody>
          <a:bodyPr>
            <a:normAutofit/>
          </a:bodyPr>
          <a:lstStyle/>
          <a:p>
            <a:r>
              <a:rPr lang="ru-RU" sz="2800" dirty="0" err="1" smtClean="0"/>
              <a:t>Звуко-артикуляционные</a:t>
            </a:r>
            <a:r>
              <a:rPr lang="ru-RU" sz="2800" dirty="0" smtClean="0"/>
              <a:t> таблицы</a:t>
            </a:r>
            <a:endParaRPr lang="ru-RU" sz="2800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dbf464e6eacb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500174"/>
            <a:ext cx="7500990" cy="4572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>
            <a:alpha val="7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http://content.foto.mail.ru/mail/lew_sternberg/13/i-16.jpg"/>
          <p:cNvPicPr>
            <a:picLocks noGrp="1"/>
          </p:cNvPicPr>
          <p:nvPr>
            <p:ph idx="1"/>
          </p:nvPr>
        </p:nvPicPr>
        <p:blipFill>
          <a:blip r:embed="rId2"/>
          <a:srcRect t="2000" r="48541"/>
          <a:stretch>
            <a:fillRect/>
          </a:stretch>
        </p:blipFill>
        <p:spPr bwMode="auto">
          <a:xfrm>
            <a:off x="500035" y="285728"/>
            <a:ext cx="3500461" cy="6572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://content.foto.mail.ru/mail/lew_sternberg/13/i-15.jpg"/>
          <p:cNvPicPr/>
          <p:nvPr/>
        </p:nvPicPr>
        <p:blipFill>
          <a:blip r:embed="rId3"/>
          <a:srcRect l="64362" t="444"/>
          <a:stretch>
            <a:fillRect/>
          </a:stretch>
        </p:blipFill>
        <p:spPr bwMode="auto">
          <a:xfrm>
            <a:off x="4500562" y="127000"/>
            <a:ext cx="3714776" cy="6603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>
            <a:alpha val="71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/>
          </a:bodyPr>
          <a:lstStyle/>
          <a:p>
            <a:r>
              <a:rPr lang="ru-RU" sz="2400" b="1" dirty="0" smtClean="0"/>
              <a:t>Чем  привлекателен  метод  Льва  </a:t>
            </a:r>
            <a:r>
              <a:rPr lang="ru-RU" sz="2400" b="1" dirty="0" err="1" smtClean="0"/>
              <a:t>Штернберга</a:t>
            </a:r>
            <a:r>
              <a:rPr lang="ru-RU" sz="2400" b="1" dirty="0" smtClean="0"/>
              <a:t>?</a:t>
            </a:r>
            <a:endParaRPr lang="ru-RU" sz="24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57232"/>
            <a:ext cx="8229600" cy="5268931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ru-RU" dirty="0" smtClean="0"/>
              <a:t>- в  игровой  форме полностью  имитируется механика  чтения,</a:t>
            </a:r>
          </a:p>
          <a:p>
            <a:pPr>
              <a:buNone/>
            </a:pPr>
            <a:r>
              <a:rPr lang="ru-RU" dirty="0" smtClean="0"/>
              <a:t> - обеспечивается  простой  и  логический  переход  от  </a:t>
            </a:r>
            <a:r>
              <a:rPr lang="ru-RU" dirty="0" err="1" smtClean="0"/>
              <a:t>слого</a:t>
            </a:r>
            <a:r>
              <a:rPr lang="ru-RU" dirty="0" smtClean="0"/>
              <a:t> – пиктографического  чтения  к  </a:t>
            </a:r>
            <a:r>
              <a:rPr lang="ru-RU" dirty="0" err="1" smtClean="0"/>
              <a:t>фонемно</a:t>
            </a:r>
            <a:r>
              <a:rPr lang="ru-RU" dirty="0" smtClean="0"/>
              <a:t> – буквенному,</a:t>
            </a:r>
          </a:p>
          <a:p>
            <a:pPr>
              <a:buNone/>
            </a:pPr>
            <a:r>
              <a:rPr lang="ru-RU" dirty="0" smtClean="0"/>
              <a:t> - даётся  новый( по  сравнению  с  букварём)  дидактический  материал,</a:t>
            </a:r>
          </a:p>
          <a:p>
            <a:pPr>
              <a:buNone/>
            </a:pPr>
            <a:r>
              <a:rPr lang="ru-RU" dirty="0" smtClean="0"/>
              <a:t> - обогащается   словарь  общеупотребительных  слов,</a:t>
            </a:r>
          </a:p>
          <a:p>
            <a:pPr>
              <a:buNone/>
            </a:pPr>
            <a:r>
              <a:rPr lang="ru-RU" dirty="0" smtClean="0"/>
              <a:t> -ситуация  успеха  и  мотивация  учения.</a:t>
            </a:r>
          </a:p>
          <a:p>
            <a:pPr>
              <a:buNone/>
            </a:pPr>
            <a:r>
              <a:rPr lang="ru-RU" dirty="0" smtClean="0"/>
              <a:t> -возможны   различные  вариативные  решения   для  дальнейшего  обучения  чтению  и  письму: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>
            <a:alpha val="71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/>
          </a:bodyPr>
          <a:lstStyle/>
          <a:p>
            <a:r>
              <a:rPr lang="ru-RU" sz="2400" dirty="0" smtClean="0"/>
              <a:t>(продолжение)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197493"/>
          </a:xfrm>
        </p:spPr>
        <p:txBody>
          <a:bodyPr>
            <a:normAutofit/>
          </a:bodyPr>
          <a:lstStyle/>
          <a:p>
            <a:pPr lvl="5">
              <a:buNone/>
            </a:pPr>
            <a:endParaRPr lang="ru-RU" sz="1200" dirty="0" smtClean="0"/>
          </a:p>
          <a:p>
            <a:pPr>
              <a:buNone/>
            </a:pPr>
            <a:r>
              <a:rPr lang="ru-RU" sz="2800" dirty="0" smtClean="0"/>
              <a:t> - поиск  карточек  со  складами  для  обозначения  начального  звукосочетания  в  слове  и  запись  складов  по  памяти;</a:t>
            </a:r>
          </a:p>
          <a:p>
            <a:pPr>
              <a:buNone/>
            </a:pPr>
            <a:r>
              <a:rPr lang="ru-RU" sz="2800" dirty="0" smtClean="0"/>
              <a:t> -составление  слов  из  карточек  со  складами  запись  их  в  тетрадь  по  памяти;</a:t>
            </a:r>
          </a:p>
          <a:p>
            <a:pPr>
              <a:buNone/>
            </a:pPr>
            <a:r>
              <a:rPr lang="ru-RU" sz="2800" dirty="0" smtClean="0"/>
              <a:t> - деление  слов  на  склады  и  составление  их  из  складов;</a:t>
            </a:r>
          </a:p>
          <a:p>
            <a:pPr>
              <a:buNone/>
            </a:pPr>
            <a:r>
              <a:rPr lang="ru-RU" sz="2800" dirty="0" smtClean="0"/>
              <a:t> - запись  под  диктовку  складов,  слов;</a:t>
            </a:r>
          </a:p>
          <a:p>
            <a:pPr>
              <a:buNone/>
            </a:pPr>
            <a:r>
              <a:rPr lang="ru-RU" sz="2800" dirty="0" smtClean="0"/>
              <a:t> - составление  словосочетаний  и  предложений  ;</a:t>
            </a:r>
          </a:p>
          <a:p>
            <a:pPr>
              <a:buNone/>
            </a:pPr>
            <a:r>
              <a:rPr lang="ru-RU" sz="2800" dirty="0" smtClean="0"/>
              <a:t> - составление  новых  ребусов  и  т. д.</a:t>
            </a:r>
          </a:p>
          <a:p>
            <a:pPr>
              <a:buNone/>
            </a:pP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>
            <a:alpha val="76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 idx="4294967295"/>
          </p:nvPr>
        </p:nvSpPr>
        <p:spPr>
          <a:xfrm>
            <a:off x="0" y="273050"/>
            <a:ext cx="3008313" cy="655638"/>
          </a:xfrm>
        </p:spPr>
        <p:txBody>
          <a:bodyPr>
            <a:normAutofit fontScale="90000"/>
          </a:bodyPr>
          <a:lstStyle/>
          <a:p>
            <a:r>
              <a:rPr lang="ru-RU" sz="2000" dirty="0" smtClean="0"/>
              <a:t>Результативность обучения </a:t>
            </a:r>
            <a:r>
              <a:rPr lang="ru-RU" sz="2200" dirty="0" smtClean="0"/>
              <a:t>письму  за 3 года</a:t>
            </a:r>
            <a:endParaRPr lang="ru-RU" sz="2200" dirty="0"/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7625" y="273050"/>
            <a:ext cx="5286375" cy="608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0" name="Picture 2" descr="C:\Users\Home\AppData\Local\Temp\WPDNSE\{00000003-0001-0001-0000-000000000000}\IMG_20201117_16211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1071546"/>
            <a:ext cx="3214710" cy="52864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>
            <a:alpha val="73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500043"/>
            <a:ext cx="7772400" cy="1285883"/>
          </a:xfrm>
        </p:spPr>
        <p:txBody>
          <a:bodyPr>
            <a:normAutofit/>
          </a:bodyPr>
          <a:lstStyle/>
          <a:p>
            <a:r>
              <a:rPr lang="ru-RU" sz="2400" b="1" dirty="0" smtClean="0"/>
              <a:t>Чем  нравится эта форма работы ребятам? </a:t>
            </a:r>
            <a:br>
              <a:rPr lang="ru-RU" sz="2400" b="1" dirty="0" smtClean="0"/>
            </a:br>
            <a:r>
              <a:rPr lang="ru-RU" sz="2400" b="1" dirty="0" smtClean="0"/>
              <a:t> </a:t>
            </a:r>
            <a:r>
              <a:rPr lang="ru-RU" sz="2400" dirty="0" smtClean="0"/>
              <a:t>Они  чувствуют  себя творцами  новых слов  и  ощущают  свой  успех.</a:t>
            </a: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71472" y="1785926"/>
            <a:ext cx="7858180" cy="3852874"/>
          </a:xfrm>
        </p:spPr>
        <p:txBody>
          <a:bodyPr>
            <a:normAutofit lnSpcReduction="10000"/>
          </a:bodyPr>
          <a:lstStyle/>
          <a:p>
            <a:r>
              <a:rPr lang="ru-RU" sz="2400" b="1" dirty="0" smtClean="0">
                <a:solidFill>
                  <a:schemeClr val="tx1"/>
                </a:solidFill>
              </a:rPr>
              <a:t>Чего  мы  </a:t>
            </a:r>
            <a:r>
              <a:rPr lang="ru-RU" sz="2400" dirty="0" smtClean="0">
                <a:solidFill>
                  <a:schemeClr val="tx1"/>
                </a:solidFill>
              </a:rPr>
              <a:t>добились</a:t>
            </a:r>
            <a:r>
              <a:rPr lang="ru-RU" sz="2400" b="1" dirty="0" smtClean="0">
                <a:solidFill>
                  <a:schemeClr val="tx1"/>
                </a:solidFill>
              </a:rPr>
              <a:t>?</a:t>
            </a:r>
          </a:p>
          <a:p>
            <a:r>
              <a:rPr lang="ru-RU" sz="2400" dirty="0" smtClean="0">
                <a:solidFill>
                  <a:schemeClr val="tx1"/>
                </a:solidFill>
              </a:rPr>
              <a:t>-поверили в то, что  научиться читать и писать </a:t>
            </a:r>
            <a:r>
              <a:rPr lang="ru-RU" sz="2400" b="1" dirty="0" smtClean="0">
                <a:solidFill>
                  <a:schemeClr val="tx1"/>
                </a:solidFill>
              </a:rPr>
              <a:t> можно;</a:t>
            </a:r>
          </a:p>
          <a:p>
            <a:r>
              <a:rPr lang="ru-RU" sz="2400" dirty="0" smtClean="0">
                <a:solidFill>
                  <a:schemeClr val="tx1"/>
                </a:solidFill>
              </a:rPr>
              <a:t>-технику чтения по складам практически  усвоили,  читаем с  карандашом в руке, выделяя  для  страховки  склады определёнными  символами        </a:t>
            </a:r>
          </a:p>
          <a:p>
            <a:r>
              <a:rPr lang="ru-RU" sz="2400" dirty="0" smtClean="0">
                <a:solidFill>
                  <a:srgbClr val="0070C0"/>
                </a:solidFill>
              </a:rPr>
              <a:t>                                                                     </a:t>
            </a:r>
            <a:r>
              <a:rPr lang="ru-RU" sz="2400" dirty="0" smtClean="0">
                <a:solidFill>
                  <a:srgbClr val="FF0000"/>
                </a:solidFill>
              </a:rPr>
              <a:t>__      .   </a:t>
            </a:r>
          </a:p>
          <a:p>
            <a:r>
              <a:rPr lang="ru-RU" sz="2400" dirty="0" smtClean="0">
                <a:solidFill>
                  <a:schemeClr val="tx1"/>
                </a:solidFill>
              </a:rPr>
              <a:t>-под контролем и с помощью стали  читать и писать под  диктовку (с опорой на пиктограмму);</a:t>
            </a:r>
          </a:p>
          <a:p>
            <a:r>
              <a:rPr lang="ru-RU" sz="2400" dirty="0" smtClean="0">
                <a:solidFill>
                  <a:schemeClr val="tx1"/>
                </a:solidFill>
              </a:rPr>
              <a:t>-</a:t>
            </a:r>
            <a:r>
              <a:rPr lang="ru-RU" sz="2400" dirty="0" err="1" smtClean="0">
                <a:solidFill>
                  <a:schemeClr val="tx1"/>
                </a:solidFill>
              </a:rPr>
              <a:t>складовый</a:t>
            </a:r>
            <a:r>
              <a:rPr lang="ru-RU" sz="2400" dirty="0" smtClean="0">
                <a:solidFill>
                  <a:schemeClr val="tx1"/>
                </a:solidFill>
              </a:rPr>
              <a:t> метод сочетаем с традиционным  аналитико-синтетическим.</a:t>
            </a:r>
          </a:p>
        </p:txBody>
      </p:sp>
      <p:sp>
        <p:nvSpPr>
          <p:cNvPr id="4" name="Выгнутая вниз стрелка 3"/>
          <p:cNvSpPr/>
          <p:nvPr/>
        </p:nvSpPr>
        <p:spPr>
          <a:xfrm>
            <a:off x="6572264" y="3643314"/>
            <a:ext cx="285752" cy="142876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  и  Л.Я.  ШТЕРНБЕРГ  за  основу  обучения  взяли  СКЛАД.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Заголовок 5"/>
          <p:cNvSpPr>
            <a:spLocks noGrp="1"/>
          </p:cNvSpPr>
          <p:nvPr>
            <p:ph type="title"/>
          </p:nvPr>
        </p:nvSpPr>
        <p:spPr/>
        <p:txBody>
          <a:bodyPr>
            <a:spAutoFit/>
          </a:bodyPr>
          <a:lstStyle/>
          <a:p>
            <a:endParaRPr lang="ru-RU" smtClean="0"/>
          </a:p>
        </p:txBody>
      </p:sp>
      <p:sp>
        <p:nvSpPr>
          <p:cNvPr id="28674" name="Содержимое 6"/>
          <p:cNvSpPr>
            <a:spLocks noGrp="1"/>
          </p:cNvSpPr>
          <p:nvPr>
            <p:ph idx="1"/>
          </p:nvPr>
        </p:nvSpPr>
        <p:spPr/>
        <p:txBody>
          <a:bodyPr>
            <a:spAutoFit/>
          </a:bodyPr>
          <a:lstStyle/>
          <a:p>
            <a:endParaRPr lang="ru-RU" smtClean="0"/>
          </a:p>
        </p:txBody>
      </p:sp>
      <p:pic>
        <p:nvPicPr>
          <p:cNvPr id="28675" name="Picture 4" descr="F:\Работа ПИЛОТНОЙ ПЛОЩАДКИ\разное\Рисунок1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-228600"/>
            <a:ext cx="9144000" cy="7086600"/>
          </a:xfrm>
        </p:spPr>
      </p:pic>
      <p:sp>
        <p:nvSpPr>
          <p:cNvPr id="10" name="TextBox 9"/>
          <p:cNvSpPr txBox="1"/>
          <p:nvPr/>
        </p:nvSpPr>
        <p:spPr>
          <a:xfrm>
            <a:off x="1828800" y="2438400"/>
            <a:ext cx="6934200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600" dirty="0" smtClean="0">
                <a:latin typeface="+mj-lt"/>
              </a:rPr>
              <a:t> </a:t>
            </a:r>
            <a:endParaRPr lang="ru-RU" sz="3600" dirty="0">
              <a:latin typeface="+mj-lt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86000" y="3059668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ru-RU" dirty="0" smtClean="0">
                <a:solidFill>
                  <a:srgbClr val="FF33CC"/>
                </a:solidFill>
                <a:latin typeface="Verdana" pitchFamily="34" charset="0"/>
                <a:cs typeface="Times New Roman" pitchFamily="18" charset="0"/>
              </a:rPr>
              <a:t> </a:t>
            </a:r>
            <a:endParaRPr lang="ru-RU" sz="2400" dirty="0">
              <a:solidFill>
                <a:srgbClr val="FF33CC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286000" y="3059668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ru-RU" dirty="0" smtClean="0">
                <a:solidFill>
                  <a:srgbClr val="FF33CC"/>
                </a:solidFill>
                <a:latin typeface="Verdana" pitchFamily="34" charset="0"/>
                <a:cs typeface="Times New Roman" pitchFamily="18" charset="0"/>
              </a:rPr>
              <a:t> </a:t>
            </a:r>
            <a:endParaRPr lang="ru-RU" sz="2400" dirty="0">
              <a:solidFill>
                <a:srgbClr val="FF33CC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066800" y="0"/>
            <a:ext cx="6629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7200" b="1" dirty="0" smtClean="0">
                <a:solidFill>
                  <a:srgbClr val="0000FF"/>
                </a:solidFill>
                <a:latin typeface="Monotype Corsiva" pitchFamily="66" charset="0"/>
              </a:rPr>
              <a:t>Спасибо за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479635" y="3244334"/>
            <a:ext cx="184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endParaRPr lang="ru-RU" b="1" dirty="0" smtClean="0">
              <a:solidFill>
                <a:srgbClr val="0000FF"/>
              </a:solidFill>
              <a:latin typeface="Monotype Corsiva" pitchFamily="66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295400" y="5486400"/>
            <a:ext cx="5943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7200" b="1" dirty="0" smtClean="0">
                <a:solidFill>
                  <a:srgbClr val="090DB3"/>
                </a:solidFill>
                <a:latin typeface="Monotype Corsiva" pitchFamily="66" charset="0"/>
              </a:rPr>
              <a:t>Внимание .</a:t>
            </a:r>
            <a:endParaRPr lang="ru-RU" sz="7200" b="1" dirty="0">
              <a:solidFill>
                <a:srgbClr val="090DB3"/>
              </a:solidFill>
              <a:latin typeface="Monotype Corsiva" pitchFamily="66" charset="0"/>
            </a:endParaRPr>
          </a:p>
        </p:txBody>
      </p:sp>
      <p:pic>
        <p:nvPicPr>
          <p:cNvPr id="13" name="Picture 1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2209800" y="1524000"/>
            <a:ext cx="6934200" cy="42672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1|0.8|0.7|0.5|0.7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579</TotalTime>
  <Words>731</Words>
  <Application>Microsoft Office PowerPoint</Application>
  <PresentationFormat>Экран (4:3)</PresentationFormat>
  <Paragraphs>93</Paragraphs>
  <Slides>24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Тема Office</vt:lpstr>
      <vt:lpstr>Нетрадиционные  методы  обучения   начальной грамоте  детей, имеющих стойкие нарушения чтения и письма</vt:lpstr>
      <vt:lpstr>Проблемы  детей,  не  научившихся  читать  за  период  обучения  грамоте  в начальной школе: </vt:lpstr>
      <vt:lpstr>Наиболее  известны 4 метода  обучения  чтению:</vt:lpstr>
      <vt:lpstr>Складовый  метод</vt:lpstr>
      <vt:lpstr>«Ребус – метод»  Л. Штернберга                                                              </vt:lpstr>
      <vt:lpstr>Порядок  обучения  чтению:</vt:lpstr>
      <vt:lpstr>Задачи:</vt:lpstr>
      <vt:lpstr>Слайд 8</vt:lpstr>
      <vt:lpstr>Слайд 9</vt:lpstr>
      <vt:lpstr>Слайд 10</vt:lpstr>
      <vt:lpstr>Составь слова из первых складов самостоятельно</vt:lpstr>
      <vt:lpstr>Слайд 12</vt:lpstr>
      <vt:lpstr>Слайд 13</vt:lpstr>
      <vt:lpstr>Составь  слова из первых складов</vt:lpstr>
      <vt:lpstr>Слайд 15</vt:lpstr>
      <vt:lpstr>Слайд 16</vt:lpstr>
      <vt:lpstr>Слайд 17</vt:lpstr>
      <vt:lpstr>Звуко-артикуляционные таблицы</vt:lpstr>
      <vt:lpstr>Слайд 19</vt:lpstr>
      <vt:lpstr>Чем  привлекателен  метод  Льва  Штернберга?</vt:lpstr>
      <vt:lpstr>(продолжение)</vt:lpstr>
      <vt:lpstr>Результативность обучения письму  за 3 года</vt:lpstr>
      <vt:lpstr>Чем  нравится эта форма работы ребятам?   Они  чувствуют  себя творцами  новых слов  и  ощущают  свой  успех.</vt:lpstr>
      <vt:lpstr>Слайд 24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Админ</dc:creator>
  <cp:lastModifiedBy>Home</cp:lastModifiedBy>
  <cp:revision>63</cp:revision>
  <dcterms:created xsi:type="dcterms:W3CDTF">2003-07-05T13:19:11Z</dcterms:created>
  <dcterms:modified xsi:type="dcterms:W3CDTF">2020-11-17T11:26:36Z</dcterms:modified>
</cp:coreProperties>
</file>